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9" r:id="rId4"/>
    <p:sldId id="290" r:id="rId5"/>
    <p:sldId id="286" r:id="rId6"/>
    <p:sldId id="287" r:id="rId7"/>
    <p:sldId id="288" r:id="rId8"/>
    <p:sldId id="262" r:id="rId9"/>
    <p:sldId id="261" r:id="rId10"/>
    <p:sldId id="276" r:id="rId11"/>
    <p:sldId id="277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79" r:id="rId23"/>
    <p:sldId id="329" r:id="rId24"/>
    <p:sldId id="280" r:id="rId25"/>
    <p:sldId id="330" r:id="rId26"/>
    <p:sldId id="275" r:id="rId27"/>
    <p:sldId id="272" r:id="rId28"/>
    <p:sldId id="307" r:id="rId29"/>
    <p:sldId id="308" r:id="rId30"/>
    <p:sldId id="309" r:id="rId31"/>
    <p:sldId id="311" r:id="rId32"/>
    <p:sldId id="312" r:id="rId33"/>
    <p:sldId id="313" r:id="rId34"/>
    <p:sldId id="310" r:id="rId35"/>
    <p:sldId id="314" r:id="rId36"/>
    <p:sldId id="281" r:id="rId37"/>
    <p:sldId id="273" r:id="rId38"/>
    <p:sldId id="274" r:id="rId39"/>
    <p:sldId id="315" r:id="rId40"/>
    <p:sldId id="316" r:id="rId41"/>
    <p:sldId id="317" r:id="rId42"/>
    <p:sldId id="320" r:id="rId43"/>
    <p:sldId id="321" r:id="rId44"/>
    <p:sldId id="282" r:id="rId45"/>
    <p:sldId id="291" r:id="rId46"/>
    <p:sldId id="292" r:id="rId47"/>
    <p:sldId id="322" r:id="rId48"/>
    <p:sldId id="323" r:id="rId49"/>
    <p:sldId id="324" r:id="rId50"/>
    <p:sldId id="325" r:id="rId51"/>
    <p:sldId id="295" r:id="rId52"/>
    <p:sldId id="326" r:id="rId53"/>
    <p:sldId id="296" r:id="rId54"/>
    <p:sldId id="327" r:id="rId55"/>
    <p:sldId id="331" r:id="rId56"/>
    <p:sldId id="332" r:id="rId57"/>
    <p:sldId id="328" r:id="rId5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00"/>
    <a:srgbClr val="33CC33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B70B-F0DC-491D-8509-F7F4A42147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A2D5F-8833-49DA-A8CB-8DC7A60815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97F0F-ED83-47FA-9229-A8637FB64E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2BBF0-5930-411F-BEFD-F065562586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668B-9D33-4EA9-85AE-5BF9635ECF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06803-2D8B-4C8B-B6FE-0BD4E5F1EA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E7A1-4180-40C7-A0AD-C38A522DD5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22F06-75E9-401E-A56F-CC097AA315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8317-B45F-4944-AEC5-37A41A4A1F3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819F3-950A-4C78-A32A-3BF9B3A920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05E32-0B6F-44AF-B55C-3E94B23297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8169-8B17-4FAA-80F0-5433E5208B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9CB5-0C6F-495D-81D7-1A96E5C75B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B4FE-4A4C-4B86-8B69-12E3329EC19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C386A1-4DD3-4D84-9D05-536E30D933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4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4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7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603250"/>
          </a:xfrm>
        </p:spPr>
        <p:txBody>
          <a:bodyPr/>
          <a:lstStyle/>
          <a:p>
            <a:pPr eaLnBrk="1" hangingPunct="1"/>
            <a:r>
              <a:rPr lang="hr-HR" sz="1600" dirty="0">
                <a:solidFill>
                  <a:srgbClr val="CC0099"/>
                </a:solidFill>
                <a:latin typeface="Palatino Linotype" pitchFamily="18" charset="0"/>
              </a:rPr>
              <a:t>Sveučilište u Zagrebu</a:t>
            </a:r>
            <a:br>
              <a:rPr lang="hr-HR" sz="1600" dirty="0">
                <a:solidFill>
                  <a:srgbClr val="CC0099"/>
                </a:solidFill>
                <a:latin typeface="Palatino Linotype" pitchFamily="18" charset="0"/>
              </a:rPr>
            </a:br>
            <a:r>
              <a:rPr lang="hr-HR" sz="1600" dirty="0">
                <a:solidFill>
                  <a:srgbClr val="CC0099"/>
                </a:solidFill>
                <a:latin typeface="Palatino Linotype" pitchFamily="18" charset="0"/>
              </a:rPr>
              <a:t>Ekonomski fakultet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68313" y="2420938"/>
            <a:ext cx="8280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hr-HR" sz="3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MONETARNA POLITIKA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63713" y="3933825"/>
            <a:ext cx="561181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r-HR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VJEŽBE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b="1"/>
              <a:t>Zadatak 2.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hr-HR" sz="2400" b="1" i="1" dirty="0"/>
              <a:t>Oročeni depoziti</a:t>
            </a:r>
            <a:r>
              <a:rPr lang="hr-HR" sz="2400" dirty="0"/>
              <a:t> u Osječkoj banci povećali su se za 200.000 </a:t>
            </a:r>
            <a:r>
              <a:rPr lang="en-US" sz="2400" dirty="0" err="1"/>
              <a:t>eura</a:t>
            </a:r>
            <a:r>
              <a:rPr lang="hr-HR" sz="2400" dirty="0"/>
              <a:t>. Ako je stopa obvezne rezerve 10%, a rezerve likvidnosti 12%, izračunajte višak likvidnosti u početnom razdoblju te kumulativno povećanje odobrenih kredita u razdoblju t=3. Stopa zadržavanja sredstava u banci iznosi 30%, a brzina multiplikacije je jednaka 1. </a:t>
            </a:r>
          </a:p>
          <a:p>
            <a:pPr marL="609600" indent="-609600" eaLnBrk="1" hangingPunct="1">
              <a:buFontTx/>
              <a:buNone/>
            </a:pPr>
            <a:endParaRPr lang="hr-HR" sz="2400" dirty="0"/>
          </a:p>
          <a:p>
            <a:pPr marL="609600" indent="-609600" eaLnBrk="1" hangingPunct="1"/>
            <a:r>
              <a:rPr lang="hr-HR" sz="2400" dirty="0"/>
              <a:t>Popunite tablicu za razdoblja t=0, t=1 i t=2, u skladu s opisom navedenih promjena. </a:t>
            </a:r>
          </a:p>
          <a:p>
            <a:pPr marL="609600" indent="-609600" eaLnBrk="1" hangingPunct="1"/>
            <a:endParaRPr lang="hr-HR" sz="2400" dirty="0"/>
          </a:p>
          <a:p>
            <a:pPr marL="609600" indent="-609600" eaLnBrk="1" hangingPunct="1"/>
            <a:r>
              <a:rPr lang="hr-HR" sz="2400" dirty="0"/>
              <a:t>Izračunajte visinu dinamičkog kreditnog potencijala za t=2 i t=3, u skladu s opisom navedenih promjena.</a:t>
            </a:r>
          </a:p>
          <a:p>
            <a:pPr marL="609600" indent="-609600" eaLnBrk="1" hangingPunct="1"/>
            <a:endParaRPr lang="hr-HR" sz="2400" dirty="0"/>
          </a:p>
          <a:p>
            <a:pPr marL="609600" indent="-609600" eaLnBrk="1" hangingPunct="1"/>
            <a:endParaRPr lang="hr-H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72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583267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69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08944"/>
              </p:ext>
            </p:extLst>
          </p:nvPr>
        </p:nvGraphicFramePr>
        <p:xfrm>
          <a:off x="0" y="0"/>
          <a:ext cx="9143999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9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36340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617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24856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5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46704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8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54846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711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32859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735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34784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798.480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1.225.400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59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34240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840.600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798.480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1.225.400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 idx="4294967295"/>
          </p:nvPr>
        </p:nvSpPr>
        <p:spPr>
          <a:xfrm>
            <a:off x="571500" y="274638"/>
            <a:ext cx="8429625" cy="5674642"/>
          </a:xfrm>
        </p:spPr>
        <p:txBody>
          <a:bodyPr/>
          <a:lstStyle/>
          <a:p>
            <a:pPr algn="l"/>
            <a:r>
              <a:rPr lang="hr-HR" sz="3200" b="1" dirty="0"/>
              <a:t>Zadatak 1.</a:t>
            </a:r>
            <a:br>
              <a:rPr lang="hr-HR" sz="2800" dirty="0"/>
            </a:br>
            <a:r>
              <a:rPr lang="hr-H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r-H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Stopa obvezne rezerve iznosi 8%, a stopa rezerve likvidnosti 10%. Izračunajte visinu </a:t>
            </a:r>
            <a:r>
              <a:rPr lang="hr-HR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statičkog kreditnog potencijala banke 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nakon povećanja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prekonoćnih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transakcijskom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 200.000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eura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Promjene prikažite u bilanci Komercijalne banke Mediteran d.d.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promjen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bilanci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će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povećaju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prekonoćni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štednim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računima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3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14619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840.600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798.480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1.225.400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16.830.120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12.266.636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6.666.636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0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39712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840.600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809.852,40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798.480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799.996,32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42.120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9.856,08</a:t>
                      </a: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1.225.400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1.226.663,60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16.830.120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12.266.636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6.666.636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554038" y="1511300"/>
          <a:ext cx="2830512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Jednadžba" r:id="rId3" imgW="1346200" imgH="469900" progId="Equation.3">
                  <p:embed/>
                </p:oleObj>
              </mc:Choice>
              <mc:Fallback>
                <p:oleObj name="Jednadžba" r:id="rId3" imgW="13462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511300"/>
                        <a:ext cx="2830512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4000" y="2960688"/>
          <a:ext cx="32416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Jednadžba" r:id="rId5" imgW="1892300" imgH="419100" progId="Equation.3">
                  <p:embed/>
                </p:oleObj>
              </mc:Choice>
              <mc:Fallback>
                <p:oleObj name="Jednadžba" r:id="rId5" imgW="1892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960688"/>
                        <a:ext cx="324167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71463" y="3827463"/>
          <a:ext cx="40894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Jednadžba" r:id="rId7" imgW="2451100" imgH="457200" progId="Equation.3">
                  <p:embed/>
                </p:oleObj>
              </mc:Choice>
              <mc:Fallback>
                <p:oleObj name="Jednadžba" r:id="rId7" imgW="2451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827463"/>
                        <a:ext cx="40894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260350" y="4756150"/>
          <a:ext cx="44084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Jednadžba" r:id="rId9" imgW="2603500" imgH="457200" progId="Equation.3">
                  <p:embed/>
                </p:oleObj>
              </mc:Choice>
              <mc:Fallback>
                <p:oleObj name="Jednadžba" r:id="rId9" imgW="26035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4756150"/>
                        <a:ext cx="4408488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265113" y="5684838"/>
          <a:ext cx="43116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Jednadžba" r:id="rId11" imgW="2603500" imgH="457200" progId="Equation.3">
                  <p:embed/>
                </p:oleObj>
              </mc:Choice>
              <mc:Fallback>
                <p:oleObj name="Jednadžba" r:id="rId11" imgW="2603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684838"/>
                        <a:ext cx="431165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71987" y="1745456"/>
            <a:ext cx="4214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3200" b="1" dirty="0" err="1">
                <a:cs typeface="Times New Roman" pitchFamily="18" charset="0"/>
              </a:rPr>
              <a:t>LP</a:t>
            </a:r>
            <a:r>
              <a:rPr lang="hr-HR" sz="3200" b="1" baseline="-30000" dirty="0" err="1">
                <a:cs typeface="Times New Roman" pitchFamily="18" charset="0"/>
              </a:rPr>
              <a:t>t</a:t>
            </a:r>
            <a:r>
              <a:rPr lang="hr-HR" sz="3200" b="1" dirty="0">
                <a:cs typeface="Times New Roman" pitchFamily="18" charset="0"/>
              </a:rPr>
              <a:t> = L</a:t>
            </a:r>
            <a:r>
              <a:rPr lang="hr-HR" sz="3200" b="1" baseline="-30000" dirty="0">
                <a:cs typeface="Times New Roman" pitchFamily="18" charset="0"/>
              </a:rPr>
              <a:t>0 </a:t>
            </a:r>
            <a:r>
              <a:rPr lang="hr-HR" sz="3200" b="1" dirty="0">
                <a:cs typeface="Times New Roman" pitchFamily="18" charset="0"/>
              </a:rPr>
              <a:t>+ k</a:t>
            </a:r>
            <a:r>
              <a:rPr lang="hr-HR" sz="3200" b="1" baseline="-30000" dirty="0">
                <a:cs typeface="Times New Roman" pitchFamily="18" charset="0"/>
              </a:rPr>
              <a:t>t+1 </a:t>
            </a:r>
            <a:r>
              <a:rPr lang="hr-HR" sz="3200" b="1" dirty="0">
                <a:cs typeface="Times New Roman" pitchFamily="18" charset="0"/>
              </a:rPr>
              <a:t>E</a:t>
            </a:r>
            <a:r>
              <a:rPr lang="hr-HR" sz="3200" b="1" baseline="-30000" dirty="0">
                <a:cs typeface="Times New Roman" pitchFamily="18" charset="0"/>
              </a:rPr>
              <a:t>0</a:t>
            </a:r>
            <a:endParaRPr lang="hr-HR" sz="4400" dirty="0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4857750" y="4006850"/>
            <a:ext cx="421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1</a:t>
            </a:r>
            <a:r>
              <a:rPr lang="hr-HR" sz="2000" dirty="0">
                <a:cs typeface="Times New Roman" pitchFamily="18" charset="0"/>
              </a:rPr>
              <a:t> = 16.608.000+1,234*180.000</a:t>
            </a:r>
          </a:p>
          <a:p>
            <a:r>
              <a:rPr lang="hr-HR" sz="2000" dirty="0">
                <a:cs typeface="Times New Roman" pitchFamily="18" charset="0"/>
              </a:rPr>
              <a:t>         = 16.830.120</a:t>
            </a:r>
            <a:endParaRPr lang="hr-HR" sz="3200" dirty="0"/>
          </a:p>
        </p:txBody>
      </p:sp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4948238" y="4938713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2</a:t>
            </a:r>
            <a:r>
              <a:rPr lang="hr-HR" sz="2000" dirty="0">
                <a:cs typeface="Times New Roman" pitchFamily="18" charset="0"/>
              </a:rPr>
              <a:t> = 16.608.000+1,28876*180.000</a:t>
            </a:r>
          </a:p>
          <a:p>
            <a:r>
              <a:rPr lang="hr-HR" sz="2000" dirty="0">
                <a:solidFill>
                  <a:srgbClr val="FF0000"/>
                </a:solidFill>
                <a:cs typeface="Times New Roman" pitchFamily="18" charset="0"/>
              </a:rPr>
              <a:t>       </a:t>
            </a:r>
            <a:r>
              <a:rPr lang="hr-HR" sz="2000" b="1" i="1" dirty="0">
                <a:solidFill>
                  <a:srgbClr val="FF0000"/>
                </a:solidFill>
                <a:cs typeface="Times New Roman" pitchFamily="18" charset="0"/>
              </a:rPr>
              <a:t>= 16.839.976,08</a:t>
            </a:r>
            <a:endParaRPr lang="hr-HR" sz="3200" b="1" i="1" dirty="0">
              <a:solidFill>
                <a:srgbClr val="FF0000"/>
              </a:solidFill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4876800" y="58674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3</a:t>
            </a:r>
            <a:r>
              <a:rPr lang="hr-HR" sz="2000" dirty="0">
                <a:cs typeface="Times New Roman" pitchFamily="18" charset="0"/>
              </a:rPr>
              <a:t> = 16.608.000+1,30157*180.000</a:t>
            </a:r>
          </a:p>
          <a:p>
            <a:r>
              <a:rPr lang="hr-HR" sz="2000" dirty="0">
                <a:cs typeface="Times New Roman" pitchFamily="18" charset="0"/>
              </a:rPr>
              <a:t>       </a:t>
            </a:r>
            <a:r>
              <a:rPr lang="hr-HR" sz="2000" b="1" i="1" dirty="0">
                <a:solidFill>
                  <a:srgbClr val="FF0000"/>
                </a:solidFill>
                <a:cs typeface="Times New Roman" pitchFamily="18" charset="0"/>
              </a:rPr>
              <a:t>= 16.842.282,40</a:t>
            </a:r>
            <a:endParaRPr lang="hr-HR" sz="3200" b="1" i="1" dirty="0">
              <a:solidFill>
                <a:srgbClr val="FF0000"/>
              </a:solidFill>
            </a:endParaRPr>
          </a:p>
        </p:txBody>
      </p:sp>
      <p:sp>
        <p:nvSpPr>
          <p:cNvPr id="1036" name="Naslov 1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hangingPunct="1"/>
            <a:r>
              <a:rPr lang="hr-HR" sz="3600"/>
              <a:t>Dinamički kreditni potencijal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3" grpId="0"/>
      <p:bldP spid="1034" grpId="0"/>
      <p:bldP spid="1035" grpId="0"/>
      <p:bldP spid="10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0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66837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840.600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809.852,40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798.480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799.996,32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9.856,08</a:t>
                      </a: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1.225.400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1.226.663,60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16.830.120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12.266.636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6.666.636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pPr eaLnBrk="1" hangingPunct="1"/>
            <a:r>
              <a:rPr lang="hr-HR" sz="3600"/>
              <a:t>Kumulativno povećanje kredita</a:t>
            </a:r>
          </a:p>
        </p:txBody>
      </p:sp>
      <p:sp>
        <p:nvSpPr>
          <p:cNvPr id="23555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sz="2000" dirty="0"/>
          </a:p>
          <a:p>
            <a:pPr algn="ctr" eaLnBrk="1" hangingPunct="1">
              <a:buFontTx/>
              <a:buNone/>
            </a:pPr>
            <a:r>
              <a:rPr lang="hr-HR" sz="4000" b="1" dirty="0" err="1"/>
              <a:t>LG</a:t>
            </a:r>
            <a:r>
              <a:rPr lang="hr-HR" sz="4000" b="1" baseline="-25000" dirty="0" err="1"/>
              <a:t>t</a:t>
            </a:r>
            <a:r>
              <a:rPr lang="hr-HR" sz="4000" b="1" dirty="0"/>
              <a:t>  =   </a:t>
            </a:r>
            <a:r>
              <a:rPr lang="hr-HR" sz="4000" b="1" dirty="0" err="1"/>
              <a:t>k</a:t>
            </a:r>
            <a:r>
              <a:rPr lang="hr-HR" sz="4000" b="1" baseline="-25000" dirty="0" err="1"/>
              <a:t>t</a:t>
            </a:r>
            <a:r>
              <a:rPr lang="hr-HR" sz="4000" b="1" dirty="0"/>
              <a:t>*E</a:t>
            </a:r>
            <a:r>
              <a:rPr lang="hr-HR" sz="4000" b="1" baseline="-25000" dirty="0"/>
              <a:t>0</a:t>
            </a:r>
            <a:endParaRPr lang="hr-HR" sz="4000" b="1" dirty="0"/>
          </a:p>
          <a:p>
            <a:pPr eaLnBrk="1" hangingPunct="1">
              <a:buFontTx/>
              <a:buNone/>
            </a:pPr>
            <a:endParaRPr lang="hr-HR" sz="2800" dirty="0"/>
          </a:p>
          <a:p>
            <a:pPr eaLnBrk="1" hangingPunct="1">
              <a:buFontTx/>
              <a:buNone/>
            </a:pPr>
            <a:endParaRPr lang="hr-HR" sz="2000" dirty="0"/>
          </a:p>
          <a:p>
            <a:pPr eaLnBrk="1" hangingPunct="1">
              <a:buFontTx/>
              <a:buNone/>
            </a:pPr>
            <a:r>
              <a:rPr lang="hr-HR" sz="2800" dirty="0"/>
              <a:t>LG</a:t>
            </a:r>
            <a:r>
              <a:rPr lang="hr-HR" sz="2800" baseline="-25000" dirty="0"/>
              <a:t>1</a:t>
            </a:r>
            <a:r>
              <a:rPr lang="hr-HR" sz="2800" dirty="0"/>
              <a:t>  =   k</a:t>
            </a:r>
            <a:r>
              <a:rPr lang="hr-HR" sz="2800" baseline="-25000" dirty="0"/>
              <a:t>1  </a:t>
            </a:r>
            <a:r>
              <a:rPr lang="hr-HR" sz="2800" dirty="0"/>
              <a:t>*</a:t>
            </a:r>
            <a:r>
              <a:rPr lang="hr-HR" sz="2800" baseline="-25000" dirty="0"/>
              <a:t> </a:t>
            </a:r>
            <a:r>
              <a:rPr lang="hr-HR" sz="2800" dirty="0"/>
              <a:t>E</a:t>
            </a:r>
            <a:r>
              <a:rPr lang="hr-HR" sz="2800" baseline="-25000" dirty="0"/>
              <a:t>0</a:t>
            </a:r>
            <a:r>
              <a:rPr lang="hr-HR" sz="2800" dirty="0"/>
              <a:t> = 1 * 180.000 = 180.000</a:t>
            </a:r>
          </a:p>
          <a:p>
            <a:pPr eaLnBrk="1" hangingPunct="1">
              <a:buFontTx/>
              <a:buNone/>
            </a:pPr>
            <a:r>
              <a:rPr lang="hr-HR" sz="2800" dirty="0"/>
              <a:t>LG</a:t>
            </a:r>
            <a:r>
              <a:rPr lang="hr-HR" sz="2800" baseline="-25000" dirty="0"/>
              <a:t>2</a:t>
            </a:r>
            <a:r>
              <a:rPr lang="hr-HR" sz="2800" dirty="0"/>
              <a:t>  =   k</a:t>
            </a:r>
            <a:r>
              <a:rPr lang="hr-HR" sz="2800" baseline="-25000" dirty="0"/>
              <a:t>2  </a:t>
            </a:r>
            <a:r>
              <a:rPr lang="hr-HR" sz="2800" dirty="0"/>
              <a:t>*</a:t>
            </a:r>
            <a:r>
              <a:rPr lang="hr-HR" sz="2800" baseline="-25000" dirty="0"/>
              <a:t> </a:t>
            </a:r>
            <a:r>
              <a:rPr lang="hr-HR" sz="2800" dirty="0"/>
              <a:t>E</a:t>
            </a:r>
            <a:r>
              <a:rPr lang="hr-HR" sz="2800" baseline="-25000" dirty="0"/>
              <a:t>0</a:t>
            </a:r>
            <a:r>
              <a:rPr lang="hr-HR" sz="2800" dirty="0"/>
              <a:t> = 1,234 * 180.000 = 222.120</a:t>
            </a:r>
          </a:p>
          <a:p>
            <a:pPr eaLnBrk="1" hangingPunct="1">
              <a:buFontTx/>
              <a:buNone/>
            </a:pPr>
            <a:r>
              <a:rPr lang="hr-HR" sz="2800" b="1" i="1" dirty="0">
                <a:solidFill>
                  <a:srgbClr val="FF0000"/>
                </a:solidFill>
              </a:rPr>
              <a:t>LG</a:t>
            </a:r>
            <a:r>
              <a:rPr lang="hr-HR" sz="2800" b="1" i="1" baseline="-25000" dirty="0">
                <a:solidFill>
                  <a:srgbClr val="FF0000"/>
                </a:solidFill>
              </a:rPr>
              <a:t>3</a:t>
            </a:r>
            <a:r>
              <a:rPr lang="hr-HR" sz="2800" b="1" i="1" dirty="0">
                <a:solidFill>
                  <a:srgbClr val="FF0000"/>
                </a:solidFill>
              </a:rPr>
              <a:t>  =   k</a:t>
            </a:r>
            <a:r>
              <a:rPr lang="hr-HR" sz="2800" b="1" i="1" baseline="-25000" dirty="0">
                <a:solidFill>
                  <a:srgbClr val="FF0000"/>
                </a:solidFill>
              </a:rPr>
              <a:t>3  </a:t>
            </a:r>
            <a:r>
              <a:rPr lang="hr-HR" sz="2800" b="1" i="1" dirty="0">
                <a:solidFill>
                  <a:srgbClr val="FF0000"/>
                </a:solidFill>
              </a:rPr>
              <a:t>*</a:t>
            </a:r>
            <a:r>
              <a:rPr lang="hr-HR" sz="2800" b="1" i="1" baseline="-25000" dirty="0">
                <a:solidFill>
                  <a:srgbClr val="FF0000"/>
                </a:solidFill>
              </a:rPr>
              <a:t> </a:t>
            </a:r>
            <a:r>
              <a:rPr lang="hr-HR" sz="2800" b="1" i="1" dirty="0">
                <a:solidFill>
                  <a:srgbClr val="FF0000"/>
                </a:solidFill>
              </a:rPr>
              <a:t>E</a:t>
            </a:r>
            <a:r>
              <a:rPr lang="hr-HR" sz="2800" b="1" i="1" baseline="-25000" dirty="0">
                <a:solidFill>
                  <a:srgbClr val="FF0000"/>
                </a:solidFill>
              </a:rPr>
              <a:t>0</a:t>
            </a:r>
            <a:r>
              <a:rPr lang="hr-HR" sz="2800" b="1" i="1" dirty="0">
                <a:solidFill>
                  <a:srgbClr val="FF0000"/>
                </a:solidFill>
              </a:rPr>
              <a:t> = 1,28876 * 180.000 = 231.976,08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0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45440"/>
              </p:ext>
            </p:extLst>
          </p:nvPr>
        </p:nvGraphicFramePr>
        <p:xfrm>
          <a:off x="0" y="0"/>
          <a:ext cx="9144000" cy="6938643"/>
        </p:xfrm>
        <a:graphic>
          <a:graphicData uri="http://schemas.openxmlformats.org/drawingml/2006/table">
            <a:tbl>
              <a:tblPr/>
              <a:tblGrid>
                <a:gridCol w="256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840.600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809.852,40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798.480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799.996,32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9.856,08</a:t>
                      </a: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8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1.225.400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1.226.663,60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16.608.000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16.788.000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16.830.120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12.266.636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6.654.000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6.666.636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9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3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5.100.000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842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18.600.000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18.800.000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18.854.000</a:t>
                      </a:r>
                      <a:endParaRPr kumimoji="0" lang="hr-H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18.866.636</a:t>
                      </a:r>
                      <a:endParaRPr kumimoji="0" lang="hr-H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Osječka banka d.d. povećala je izvore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sredstava putem </a:t>
            </a:r>
            <a:r>
              <a:rPr lang="hr-HR" b="1" i="1" dirty="0"/>
              <a:t>zaduživanja </a:t>
            </a:r>
            <a:r>
              <a:rPr lang="hr-HR" dirty="0"/>
              <a:t>kod druge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banke u iznosu 250.000 </a:t>
            </a:r>
            <a:r>
              <a:rPr lang="en-US" dirty="0" err="1"/>
              <a:t>eura</a:t>
            </a:r>
            <a:r>
              <a:rPr lang="hr-HR" dirty="0"/>
              <a:t>. Ako je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stopa obvezne rezerve 10%, a rezerve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likvidnosti 12%, popunite tablicu i izračunajte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visinu dinamičkog kreditnog potencijala za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t=2 i t=3. Stopa zadržavanja sredstava u banci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iznosi 30%, a brzina multiplikacije je jednaka 1.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hr-HR" dirty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noFill/>
        </p:spPr>
        <p:txBody>
          <a:bodyPr/>
          <a:lstStyle/>
          <a:p>
            <a:pPr algn="l" eaLnBrk="1" hangingPunct="1"/>
            <a:r>
              <a:rPr lang="hr-HR" sz="4000" b="1"/>
              <a:t>Zadatak 3.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38" name="Group 1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11461054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843097743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13438718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96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85054"/>
              </p:ext>
            </p:extLst>
          </p:nvPr>
        </p:nvGraphicFramePr>
        <p:xfrm>
          <a:off x="179388" y="1171575"/>
          <a:ext cx="8785225" cy="5691192"/>
        </p:xfrm>
        <a:graphic>
          <a:graphicData uri="http://schemas.openxmlformats.org/drawingml/2006/table">
            <a:tbl>
              <a:tblPr/>
              <a:tblGrid>
                <a:gridCol w="432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prije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nakon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4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Račun za namiru kod središnje banke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Rezerva likvidnosti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Višak likvidnosti (višak rezervi)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Izdvojena obvezna pričuva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Odobreni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AKTIVA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4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Oročeni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Primljeni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Kapital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154" name="Pravokutnik 3"/>
          <p:cNvSpPr>
            <a:spLocks noChangeArrowheads="1"/>
          </p:cNvSpPr>
          <p:nvPr/>
        </p:nvSpPr>
        <p:spPr bwMode="auto">
          <a:xfrm>
            <a:off x="214313" y="428625"/>
            <a:ext cx="218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Zadatak 1.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295498888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944407766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15.478.000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607888235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15.478.000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115343175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801.000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1.207.500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15.478.000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436020138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859.500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801.000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1.207.500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15.478.000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874684189"/>
              </p:ext>
            </p:extLst>
          </p:nvPr>
        </p:nvGraphicFramePr>
        <p:xfrm>
          <a:off x="0" y="0"/>
          <a:ext cx="9144000" cy="6932964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859.500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816.795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801.000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803.106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13.689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1.207.500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1.209.255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15.478.000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15.536.500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19.242.550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12.092.550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2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6.675.000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6.692.550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19.225.000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19.242.550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37891" name="Rectangle 8"/>
          <p:cNvSpPr>
            <a:spLocks noChangeArrowheads="1"/>
          </p:cNvSpPr>
          <p:nvPr/>
        </p:nvSpPr>
        <p:spPr bwMode="auto">
          <a:xfrm>
            <a:off x="4857750" y="4006850"/>
            <a:ext cx="421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1</a:t>
            </a:r>
            <a:r>
              <a:rPr lang="hr-HR" sz="2000" dirty="0">
                <a:cs typeface="Times New Roman" pitchFamily="18" charset="0"/>
              </a:rPr>
              <a:t> = 15.228.000+1,234*250.000</a:t>
            </a:r>
          </a:p>
          <a:p>
            <a:r>
              <a:rPr lang="hr-HR" sz="2000" dirty="0">
                <a:cs typeface="Times New Roman" pitchFamily="18" charset="0"/>
              </a:rPr>
              <a:t>         = 15.536.500</a:t>
            </a:r>
            <a:endParaRPr lang="hr-HR" sz="3200" dirty="0"/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4948238" y="4938713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2</a:t>
            </a:r>
            <a:r>
              <a:rPr lang="hr-HR" sz="2000" dirty="0">
                <a:cs typeface="Times New Roman" pitchFamily="18" charset="0"/>
              </a:rPr>
              <a:t> = 15.228.000+1,28876*250.000</a:t>
            </a:r>
          </a:p>
          <a:p>
            <a:r>
              <a:rPr lang="hr-HR" sz="2000" dirty="0">
                <a:solidFill>
                  <a:srgbClr val="FF0000"/>
                </a:solidFill>
                <a:cs typeface="Times New Roman" pitchFamily="18" charset="0"/>
              </a:rPr>
              <a:t>       </a:t>
            </a:r>
            <a:r>
              <a:rPr lang="hr-HR" sz="2000" b="1" i="1" dirty="0">
                <a:solidFill>
                  <a:srgbClr val="FF0000"/>
                </a:solidFill>
                <a:cs typeface="Times New Roman" pitchFamily="18" charset="0"/>
              </a:rPr>
              <a:t>= 15.550.189</a:t>
            </a:r>
            <a:endParaRPr lang="hr-HR" sz="3200" b="1" i="1" dirty="0">
              <a:solidFill>
                <a:srgbClr val="FF0000"/>
              </a:solidFill>
            </a:endParaRPr>
          </a:p>
        </p:txBody>
      </p:sp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4876800" y="58674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3</a:t>
            </a:r>
            <a:r>
              <a:rPr lang="hr-HR" sz="2000" dirty="0">
                <a:cs typeface="Times New Roman" pitchFamily="18" charset="0"/>
              </a:rPr>
              <a:t> = 15.228.000+1,30157*250.000</a:t>
            </a:r>
          </a:p>
          <a:p>
            <a:r>
              <a:rPr lang="hr-HR" sz="2000" dirty="0">
                <a:cs typeface="Times New Roman" pitchFamily="18" charset="0"/>
              </a:rPr>
              <a:t>       </a:t>
            </a:r>
            <a:r>
              <a:rPr lang="hr-HR" sz="2000" b="1" i="1" dirty="0">
                <a:solidFill>
                  <a:srgbClr val="FF0000"/>
                </a:solidFill>
                <a:cs typeface="Times New Roman" pitchFamily="18" charset="0"/>
              </a:rPr>
              <a:t>= 15.553.392,23</a:t>
            </a:r>
            <a:endParaRPr lang="hr-HR" sz="3200" b="1" i="1" dirty="0">
              <a:solidFill>
                <a:srgbClr val="FF0000"/>
              </a:solidFill>
            </a:endParaRPr>
          </a:p>
        </p:txBody>
      </p:sp>
      <p:sp>
        <p:nvSpPr>
          <p:cNvPr id="37894" name="Naslov 1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hangingPunct="1"/>
            <a:r>
              <a:rPr lang="hr-HR" sz="3600"/>
              <a:t>Dinamički kreditni potencijal</a:t>
            </a: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4429125" y="1662113"/>
            <a:ext cx="4214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3200" b="1">
                <a:cs typeface="Times New Roman" pitchFamily="18" charset="0"/>
              </a:rPr>
              <a:t>LP</a:t>
            </a:r>
            <a:r>
              <a:rPr lang="hr-HR" sz="3200" b="1" baseline="-30000">
                <a:cs typeface="Times New Roman" pitchFamily="18" charset="0"/>
              </a:rPr>
              <a:t>t</a:t>
            </a:r>
            <a:r>
              <a:rPr lang="hr-HR" sz="3200" b="1">
                <a:cs typeface="Times New Roman" pitchFamily="18" charset="0"/>
              </a:rPr>
              <a:t> = L</a:t>
            </a:r>
            <a:r>
              <a:rPr lang="hr-HR" sz="3200" b="1" baseline="-30000">
                <a:cs typeface="Times New Roman" pitchFamily="18" charset="0"/>
              </a:rPr>
              <a:t>0  </a:t>
            </a:r>
            <a:r>
              <a:rPr lang="hr-HR" sz="3200" b="1">
                <a:cs typeface="Times New Roman" pitchFamily="18" charset="0"/>
              </a:rPr>
              <a:t> + k</a:t>
            </a:r>
            <a:r>
              <a:rPr lang="hr-HR" sz="3200" b="1" baseline="-30000">
                <a:cs typeface="Times New Roman" pitchFamily="18" charset="0"/>
              </a:rPr>
              <a:t>t+1 </a:t>
            </a:r>
            <a:r>
              <a:rPr lang="hr-HR" sz="3200" b="1">
                <a:cs typeface="Times New Roman" pitchFamily="18" charset="0"/>
              </a:rPr>
              <a:t>E</a:t>
            </a:r>
            <a:r>
              <a:rPr lang="hr-HR" sz="3200" b="1" baseline="-30000">
                <a:cs typeface="Times New Roman" pitchFamily="18" charset="0"/>
              </a:rPr>
              <a:t>0</a:t>
            </a:r>
            <a:endParaRPr lang="hr-HR" sz="32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54038" y="1511300"/>
          <a:ext cx="2830512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Jednadžba" r:id="rId3" imgW="1346200" imgH="469900" progId="Equation.3">
                  <p:embed/>
                </p:oleObj>
              </mc:Choice>
              <mc:Fallback>
                <p:oleObj name="Jednadžba" r:id="rId3" imgW="13462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511300"/>
                        <a:ext cx="2830512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54000" y="2960688"/>
          <a:ext cx="32416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Jednadžba" r:id="rId5" imgW="1892300" imgH="419100" progId="Equation.3">
                  <p:embed/>
                </p:oleObj>
              </mc:Choice>
              <mc:Fallback>
                <p:oleObj name="Jednadžba" r:id="rId5" imgW="1892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960688"/>
                        <a:ext cx="324167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71463" y="3827463"/>
          <a:ext cx="40894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Jednadžba" r:id="rId7" imgW="2451100" imgH="457200" progId="Equation.3">
                  <p:embed/>
                </p:oleObj>
              </mc:Choice>
              <mc:Fallback>
                <p:oleObj name="Jednadžba" r:id="rId7" imgW="2451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827463"/>
                        <a:ext cx="40894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260350" y="4756150"/>
          <a:ext cx="44084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Jednadžba" r:id="rId9" imgW="2603500" imgH="457200" progId="Equation.3">
                  <p:embed/>
                </p:oleObj>
              </mc:Choice>
              <mc:Fallback>
                <p:oleObj name="Jednadžba" r:id="rId9" imgW="26035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4756150"/>
                        <a:ext cx="4408488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65113" y="5684838"/>
          <a:ext cx="43116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Jednadžba" r:id="rId11" imgW="2603500" imgH="457200" progId="Equation.3">
                  <p:embed/>
                </p:oleObj>
              </mc:Choice>
              <mc:Fallback>
                <p:oleObj name="Jednadžba" r:id="rId11" imgW="2603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684838"/>
                        <a:ext cx="431165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hr-HR" sz="4000" b="1"/>
              <a:t>Zadatak 4.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Osječka banka d.d. pribavlja višak likvidnosti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b="1" i="1" dirty="0"/>
              <a:t>prodajom trezorskih zapisa</a:t>
            </a:r>
            <a:r>
              <a:rPr lang="hr-HR" dirty="0"/>
              <a:t> u iznosu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500.000 </a:t>
            </a:r>
            <a:r>
              <a:rPr lang="en-US" dirty="0" err="1"/>
              <a:t>eura</a:t>
            </a:r>
            <a:r>
              <a:rPr lang="hr-HR" dirty="0"/>
              <a:t>. Prikažite promjene 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tablici i izračunajte dinamički kreditni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potencijal za t=2 i t=3. Stopa q = 0,10. Stopa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hr-HR" dirty="0"/>
              <a:t>r =0,12. Stopa h = 0,30. Brzina v = 1.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hr-H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7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776458"/>
              </p:ext>
            </p:extLst>
          </p:nvPr>
        </p:nvGraphicFramePr>
        <p:xfrm>
          <a:off x="0" y="260350"/>
          <a:ext cx="9158288" cy="6733067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04988"/>
              </p:ext>
            </p:extLst>
          </p:nvPr>
        </p:nvGraphicFramePr>
        <p:xfrm>
          <a:off x="0" y="260350"/>
          <a:ext cx="9158288" cy="6733067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01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28080"/>
              </p:ext>
            </p:extLst>
          </p:nvPr>
        </p:nvGraphicFramePr>
        <p:xfrm>
          <a:off x="179388" y="1125538"/>
          <a:ext cx="8785225" cy="5641970"/>
        </p:xfrm>
        <a:graphic>
          <a:graphicData uri="http://schemas.openxmlformats.org/drawingml/2006/table">
            <a:tbl>
              <a:tblPr/>
              <a:tblGrid>
                <a:gridCol w="432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prije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nakon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Račun za namiru kod središnje banke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Rezerva likvidnosti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Višak likvidnosti (višak rezervi)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Izdvojena obvezna pričuva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Odobreni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Oročeni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Primljeni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Kapital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178" name="Pravokutnik 3"/>
          <p:cNvSpPr>
            <a:spLocks noChangeArrowheads="1"/>
          </p:cNvSpPr>
          <p:nvPr/>
        </p:nvSpPr>
        <p:spPr bwMode="auto">
          <a:xfrm>
            <a:off x="214313" y="428625"/>
            <a:ext cx="218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Zadatak 1.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83144"/>
              </p:ext>
            </p:extLst>
          </p:nvPr>
        </p:nvGraphicFramePr>
        <p:xfrm>
          <a:off x="0" y="260350"/>
          <a:ext cx="9158288" cy="6733067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07343"/>
              </p:ext>
            </p:extLst>
          </p:nvPr>
        </p:nvGraphicFramePr>
        <p:xfrm>
          <a:off x="0" y="260350"/>
          <a:ext cx="9158288" cy="6733067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186227"/>
              </p:ext>
            </p:extLst>
          </p:nvPr>
        </p:nvGraphicFramePr>
        <p:xfrm>
          <a:off x="0" y="260350"/>
          <a:ext cx="9158288" cy="6733067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927.000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117.000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1.215.000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15.728.000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19.050.000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19.050.000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77122"/>
              </p:ext>
            </p:extLst>
          </p:nvPr>
        </p:nvGraphicFramePr>
        <p:xfrm>
          <a:off x="0" y="260350"/>
          <a:ext cx="9158288" cy="6733067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t=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927.000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841.590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2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814.212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117.000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27.378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1.215.000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1.218.510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15.228.000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15.728.000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15.845.000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 zapisi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AKTIVA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19.050.000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19.085.100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12.000.000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12.150.000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12.185.100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6.600.000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6.785.100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 depoziti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5.400.000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PASIVA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18.900.000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19.050.000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19.085.100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46083" name="Rectangle 8"/>
          <p:cNvSpPr>
            <a:spLocks noChangeArrowheads="1"/>
          </p:cNvSpPr>
          <p:nvPr/>
        </p:nvSpPr>
        <p:spPr bwMode="auto">
          <a:xfrm>
            <a:off x="4857750" y="4006850"/>
            <a:ext cx="421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 dirty="0">
                <a:cs typeface="Times New Roman" pitchFamily="18" charset="0"/>
              </a:rPr>
              <a:t>LP</a:t>
            </a:r>
            <a:r>
              <a:rPr lang="hr-HR" sz="2000" baseline="-30000" dirty="0">
                <a:cs typeface="Times New Roman" pitchFamily="18" charset="0"/>
              </a:rPr>
              <a:t>1</a:t>
            </a:r>
            <a:r>
              <a:rPr lang="hr-HR" sz="2000" dirty="0">
                <a:cs typeface="Times New Roman" pitchFamily="18" charset="0"/>
              </a:rPr>
              <a:t> = 15.228.000+1,234*500.000</a:t>
            </a:r>
          </a:p>
          <a:p>
            <a:r>
              <a:rPr lang="hr-HR" sz="2000" dirty="0">
                <a:cs typeface="Times New Roman" pitchFamily="18" charset="0"/>
              </a:rPr>
              <a:t>         = 15.845.000</a:t>
            </a:r>
            <a:endParaRPr lang="hr-HR" sz="3200" dirty="0"/>
          </a:p>
        </p:txBody>
      </p: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4948238" y="4938713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>
                <a:cs typeface="Times New Roman" pitchFamily="18" charset="0"/>
              </a:rPr>
              <a:t>LP</a:t>
            </a:r>
            <a:r>
              <a:rPr lang="hr-HR" sz="2000" baseline="-30000">
                <a:cs typeface="Times New Roman" pitchFamily="18" charset="0"/>
              </a:rPr>
              <a:t>2</a:t>
            </a:r>
            <a:r>
              <a:rPr lang="hr-HR" sz="2000">
                <a:cs typeface="Times New Roman" pitchFamily="18" charset="0"/>
              </a:rPr>
              <a:t> = 15.228.000+1,28876*500.000</a:t>
            </a:r>
          </a:p>
          <a:p>
            <a:r>
              <a:rPr lang="hr-HR" sz="2000">
                <a:solidFill>
                  <a:srgbClr val="FF0000"/>
                </a:solidFill>
                <a:cs typeface="Times New Roman" pitchFamily="18" charset="0"/>
              </a:rPr>
              <a:t>       </a:t>
            </a:r>
            <a:r>
              <a:rPr lang="hr-HR" sz="2000" b="1" i="1">
                <a:solidFill>
                  <a:srgbClr val="FF0000"/>
                </a:solidFill>
                <a:cs typeface="Times New Roman" pitchFamily="18" charset="0"/>
              </a:rPr>
              <a:t>= 15.872.378</a:t>
            </a:r>
            <a:endParaRPr lang="hr-HR" sz="3200" b="1" i="1">
              <a:solidFill>
                <a:srgbClr val="FF0000"/>
              </a:solidFill>
            </a:endParaRPr>
          </a:p>
        </p:txBody>
      </p:sp>
      <p:sp>
        <p:nvSpPr>
          <p:cNvPr id="46085" name="Rectangle 8"/>
          <p:cNvSpPr>
            <a:spLocks noChangeArrowheads="1"/>
          </p:cNvSpPr>
          <p:nvPr/>
        </p:nvSpPr>
        <p:spPr bwMode="auto">
          <a:xfrm>
            <a:off x="4876800" y="58674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000">
                <a:cs typeface="Times New Roman" pitchFamily="18" charset="0"/>
              </a:rPr>
              <a:t>LP</a:t>
            </a:r>
            <a:r>
              <a:rPr lang="hr-HR" sz="2000" baseline="-30000">
                <a:cs typeface="Times New Roman" pitchFamily="18" charset="0"/>
              </a:rPr>
              <a:t>3</a:t>
            </a:r>
            <a:r>
              <a:rPr lang="hr-HR" sz="2000">
                <a:cs typeface="Times New Roman" pitchFamily="18" charset="0"/>
              </a:rPr>
              <a:t> = 15.228.000+1,30157*500.000</a:t>
            </a:r>
          </a:p>
          <a:p>
            <a:r>
              <a:rPr lang="hr-HR" sz="2000">
                <a:cs typeface="Times New Roman" pitchFamily="18" charset="0"/>
              </a:rPr>
              <a:t>       </a:t>
            </a:r>
            <a:r>
              <a:rPr lang="hr-HR" sz="2000" b="1" i="1">
                <a:solidFill>
                  <a:srgbClr val="FF0000"/>
                </a:solidFill>
                <a:cs typeface="Times New Roman" pitchFamily="18" charset="0"/>
              </a:rPr>
              <a:t>= 15.878.784,45</a:t>
            </a:r>
            <a:endParaRPr lang="hr-HR" sz="3200" b="1" i="1">
              <a:solidFill>
                <a:srgbClr val="FF0000"/>
              </a:solidFill>
            </a:endParaRPr>
          </a:p>
        </p:txBody>
      </p:sp>
      <p:sp>
        <p:nvSpPr>
          <p:cNvPr id="46086" name="Naslov 1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hangingPunct="1"/>
            <a:r>
              <a:rPr lang="hr-HR" sz="3600"/>
              <a:t>Dinamički kreditni potencijal</a:t>
            </a: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4429125" y="1690688"/>
            <a:ext cx="421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 sz="2800" b="1">
                <a:cs typeface="Times New Roman" pitchFamily="18" charset="0"/>
              </a:rPr>
              <a:t>LP</a:t>
            </a:r>
            <a:r>
              <a:rPr lang="hr-HR" sz="2800" b="1" baseline="-30000">
                <a:cs typeface="Times New Roman" pitchFamily="18" charset="0"/>
              </a:rPr>
              <a:t>t</a:t>
            </a:r>
            <a:r>
              <a:rPr lang="hr-HR" sz="2800" b="1">
                <a:cs typeface="Times New Roman" pitchFamily="18" charset="0"/>
              </a:rPr>
              <a:t> = L</a:t>
            </a:r>
            <a:r>
              <a:rPr lang="hr-HR" sz="2800" b="1" baseline="-30000">
                <a:cs typeface="Times New Roman" pitchFamily="18" charset="0"/>
              </a:rPr>
              <a:t>0  </a:t>
            </a:r>
            <a:r>
              <a:rPr lang="hr-HR" sz="2800" b="1">
                <a:cs typeface="Times New Roman" pitchFamily="18" charset="0"/>
              </a:rPr>
              <a:t> + k</a:t>
            </a:r>
            <a:r>
              <a:rPr lang="hr-HR" sz="2800" b="1" baseline="-30000">
                <a:cs typeface="Times New Roman" pitchFamily="18" charset="0"/>
              </a:rPr>
              <a:t>t+1 </a:t>
            </a:r>
            <a:r>
              <a:rPr lang="hr-HR" sz="2800" b="1">
                <a:cs typeface="Times New Roman" pitchFamily="18" charset="0"/>
              </a:rPr>
              <a:t>E</a:t>
            </a:r>
            <a:r>
              <a:rPr lang="hr-HR" sz="2800" b="1" baseline="-30000">
                <a:cs typeface="Times New Roman" pitchFamily="18" charset="0"/>
              </a:rPr>
              <a:t>0</a:t>
            </a:r>
            <a:endParaRPr lang="hr-HR" sz="400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554038" y="1511300"/>
          <a:ext cx="2830512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Jednadžba" r:id="rId3" imgW="1346200" imgH="469900" progId="Equation.3">
                  <p:embed/>
                </p:oleObj>
              </mc:Choice>
              <mc:Fallback>
                <p:oleObj name="Jednadžba" r:id="rId3" imgW="13462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511300"/>
                        <a:ext cx="2830512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4000" y="2960688"/>
          <a:ext cx="32416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Jednadžba" r:id="rId5" imgW="1892300" imgH="419100" progId="Equation.3">
                  <p:embed/>
                </p:oleObj>
              </mc:Choice>
              <mc:Fallback>
                <p:oleObj name="Jednadžba" r:id="rId5" imgW="1892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960688"/>
                        <a:ext cx="324167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71463" y="3827463"/>
          <a:ext cx="40894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Jednadžba" r:id="rId7" imgW="2451100" imgH="457200" progId="Equation.3">
                  <p:embed/>
                </p:oleObj>
              </mc:Choice>
              <mc:Fallback>
                <p:oleObj name="Jednadžba" r:id="rId7" imgW="2451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827463"/>
                        <a:ext cx="40894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260350" y="4756150"/>
          <a:ext cx="44084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Jednadžba" r:id="rId9" imgW="2603500" imgH="457200" progId="Equation.3">
                  <p:embed/>
                </p:oleObj>
              </mc:Choice>
              <mc:Fallback>
                <p:oleObj name="Jednadžba" r:id="rId9" imgW="26035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4756150"/>
                        <a:ext cx="4408488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265113" y="5684838"/>
          <a:ext cx="43116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Jednadžba" r:id="rId11" imgW="2603500" imgH="457200" progId="Equation.3">
                  <p:embed/>
                </p:oleObj>
              </mc:Choice>
              <mc:Fallback>
                <p:oleObj name="Jednadžba" r:id="rId11" imgW="2603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684838"/>
                        <a:ext cx="431165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hr-HR"/>
              <a:t>Zadatak 5.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628775"/>
            <a:ext cx="8820150" cy="45370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r-HR" sz="2800" dirty="0"/>
              <a:t>Popunite danu tablicu za razdoblje t = 0 i t = 1 uz sljedeće pretpostavke: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hr-HR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r-HR" sz="2800" dirty="0"/>
              <a:t>- </a:t>
            </a:r>
            <a:r>
              <a:rPr lang="hr-HR" sz="2800" dirty="0" err="1"/>
              <a:t>Prekonoćni</a:t>
            </a:r>
            <a:r>
              <a:rPr lang="hr-HR" sz="2800" dirty="0"/>
              <a:t> depoziti (po viđenju)</a:t>
            </a:r>
            <a:r>
              <a:rPr lang="en-US" sz="2800" dirty="0"/>
              <a:t> </a:t>
            </a:r>
            <a:r>
              <a:rPr lang="hr-HR" sz="2800" dirty="0"/>
              <a:t>narasli su za 8 </a:t>
            </a:r>
            <a:r>
              <a:rPr lang="hr-HR" sz="2800" dirty="0" err="1"/>
              <a:t>n.j</a:t>
            </a:r>
            <a:r>
              <a:rPr lang="hr-HR" sz="2800" dirty="0"/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hr-HR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r-HR" sz="2800" dirty="0"/>
              <a:t>- stopa obvezne rezerve iznosi 20%, a rezerve likvidnosti 10%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hr-HR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r-HR" sz="2800" dirty="0"/>
              <a:t>- h = 40%, v = 1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hr-HR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77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47385"/>
              </p:ext>
            </p:extLst>
          </p:nvPr>
        </p:nvGraphicFramePr>
        <p:xfrm>
          <a:off x="179388" y="188913"/>
          <a:ext cx="8569325" cy="6340480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-1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Rezerva likvidnosti 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oročeni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22004"/>
              </p:ext>
            </p:extLst>
          </p:nvPr>
        </p:nvGraphicFramePr>
        <p:xfrm>
          <a:off x="179388" y="188913"/>
          <a:ext cx="8569325" cy="6340480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-1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Rezerva likvidnosti 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oročeni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42262"/>
              </p:ext>
            </p:extLst>
          </p:nvPr>
        </p:nvGraphicFramePr>
        <p:xfrm>
          <a:off x="179388" y="188913"/>
          <a:ext cx="8569325" cy="6340480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-1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Rezerva likvidnosti 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oročeni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30338"/>
              </p:ext>
            </p:extLst>
          </p:nvPr>
        </p:nvGraphicFramePr>
        <p:xfrm>
          <a:off x="179388" y="188913"/>
          <a:ext cx="8569325" cy="6340480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-1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 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Rezerva likvidnosti 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oročeni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01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19630"/>
              </p:ext>
            </p:extLst>
          </p:nvPr>
        </p:nvGraphicFramePr>
        <p:xfrm>
          <a:off x="179388" y="1125538"/>
          <a:ext cx="8785225" cy="5641970"/>
        </p:xfrm>
        <a:graphic>
          <a:graphicData uri="http://schemas.openxmlformats.org/drawingml/2006/table">
            <a:tbl>
              <a:tblPr/>
              <a:tblGrid>
                <a:gridCol w="432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prije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nakon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Račun za namiru kod središnje banke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Rezerva likvidnosti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Višak likvidnosti (višak rezervi)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Izdvojena obvezna pričuva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Odobreni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12.200.000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Oročeni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Primljeni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Kapital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202" name="Pravokutnik 3"/>
          <p:cNvSpPr>
            <a:spLocks noChangeArrowheads="1"/>
          </p:cNvSpPr>
          <p:nvPr/>
        </p:nvSpPr>
        <p:spPr bwMode="auto">
          <a:xfrm>
            <a:off x="214313" y="428625"/>
            <a:ext cx="218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Zadatak 1.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6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35334"/>
              </p:ext>
            </p:extLst>
          </p:nvPr>
        </p:nvGraphicFramePr>
        <p:xfrm>
          <a:off x="179388" y="188913"/>
          <a:ext cx="8569325" cy="6645277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-1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1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7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središnje banke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6,99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 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5,42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15,25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106,24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7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7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76,24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 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54,24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  <a:endParaRPr kumimoji="0" lang="hr-H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106,24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hr-HR" b="1"/>
              <a:t>Zadatak 6.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/>
              <a:t>Popunite danu tablicu za razdoblje t = 0 i t = 1 uz sljedeće pretpostavke: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/>
              <a:t>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/>
              <a:t> - banka se dokapitalizirala u iznosu 8 n.j.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/>
              <a:t> - stopa obvezne rezerve iznosi 20%, a rezerve likvidnosti 10%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/>
              <a:t> - h = 40%, v =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881053428"/>
              </p:ext>
            </p:extLst>
          </p:nvPr>
        </p:nvGraphicFramePr>
        <p:xfrm>
          <a:off x="107950" y="44450"/>
          <a:ext cx="8893175" cy="6767510"/>
        </p:xfrm>
        <a:graphic>
          <a:graphicData uri="http://schemas.openxmlformats.org/drawingml/2006/table">
            <a:tbl>
              <a:tblPr/>
              <a:tblGrid>
                <a:gridCol w="563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-1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SB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 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Trezorski/blagajnički zapisi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 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85" name="Group 145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154888164"/>
              </p:ext>
            </p:extLst>
          </p:nvPr>
        </p:nvGraphicFramePr>
        <p:xfrm>
          <a:off x="107950" y="44450"/>
          <a:ext cx="8893175" cy="6767510"/>
        </p:xfrm>
        <a:graphic>
          <a:graphicData uri="http://schemas.openxmlformats.org/drawingml/2006/table">
            <a:tbl>
              <a:tblPr/>
              <a:tblGrid>
                <a:gridCol w="563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-1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SB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 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Trezorski/blagajnički zapisi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 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430735550"/>
              </p:ext>
            </p:extLst>
          </p:nvPr>
        </p:nvGraphicFramePr>
        <p:xfrm>
          <a:off x="107950" y="44450"/>
          <a:ext cx="8893175" cy="6767510"/>
        </p:xfrm>
        <a:graphic>
          <a:graphicData uri="http://schemas.openxmlformats.org/drawingml/2006/table">
            <a:tbl>
              <a:tblPr/>
              <a:tblGrid>
                <a:gridCol w="563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-1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= 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Račun za namiru kod SB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Rezerva likvidnosti 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Višak likvidnosti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Izdvojena obvezna pričuva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13,84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Odobreni krediti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Trezorski/blagajnički zapisi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107,2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PASIVA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Depoziti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prekonoćni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 viđenju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1.2. oročeni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Primljeni krediti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Kapital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107,2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b="1"/>
              <a:t>Zadatak 7.</a:t>
            </a:r>
          </a:p>
        </p:txBody>
      </p:sp>
      <p:sp>
        <p:nvSpPr>
          <p:cNvPr id="573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Izračunajte visinu </a:t>
            </a:r>
            <a:r>
              <a:rPr lang="hr-HR" b="1" i="1" dirty="0"/>
              <a:t>maksimalnog iznosa kredita</a:t>
            </a:r>
            <a:r>
              <a:rPr lang="hr-HR" dirty="0"/>
              <a:t> koji bankovni sustav može odobriti na temelju inicijalnog povećanja viška likvidnosti u iznosu 1.000.000 </a:t>
            </a:r>
            <a:r>
              <a:rPr lang="en-US" dirty="0" err="1"/>
              <a:t>eura</a:t>
            </a:r>
            <a:r>
              <a:rPr lang="hr-HR" dirty="0"/>
              <a:t>.</a:t>
            </a:r>
          </a:p>
          <a:p>
            <a:pPr eaLnBrk="1" hangingPunct="1"/>
            <a:endParaRPr lang="hr-HR" dirty="0"/>
          </a:p>
          <a:p>
            <a:pPr eaLnBrk="1" hangingPunct="1"/>
            <a:r>
              <a:rPr lang="pl-PL" dirty="0"/>
              <a:t>Stopa q = 0,10. Stopa r =0,12. </a:t>
            </a:r>
          </a:p>
          <a:p>
            <a:pPr eaLnBrk="1" hangingPunct="1"/>
            <a:endParaRPr lang="hr-HR" dirty="0"/>
          </a:p>
          <a:p>
            <a:pPr eaLnBrk="1" hangingPunct="1">
              <a:buFontTx/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Maksimalni iznos kredita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6038" y="1544638"/>
            <a:ext cx="617378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hr-HR" sz="1200" b="1" baseline="-30000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</a:t>
            </a:r>
          </a:p>
          <a:p>
            <a:pPr algn="ctr" eaLnBrk="0" hangingPunct="0"/>
            <a:endParaRPr lang="hr-HR" sz="1200" b="1" baseline="-30000" dirty="0">
              <a:cs typeface="Times New Roman" pitchFamily="18" charset="0"/>
            </a:endParaRPr>
          </a:p>
          <a:p>
            <a:pPr algn="ctr" eaLnBrk="0" hangingPunct="0"/>
            <a:r>
              <a:rPr lang="hr-HR" sz="1200" b="1" baseline="-30000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</a:t>
            </a:r>
            <a:r>
              <a:rPr lang="hr-HR" sz="3600" b="1" dirty="0">
                <a:cs typeface="Times New Roman" pitchFamily="18" charset="0"/>
              </a:rPr>
              <a:t>E</a:t>
            </a:r>
            <a:r>
              <a:rPr lang="hr-HR" sz="3600" b="1" baseline="-30000" dirty="0">
                <a:cs typeface="Times New Roman" pitchFamily="18" charset="0"/>
              </a:rPr>
              <a:t>0</a:t>
            </a:r>
            <a:endParaRPr lang="hr-HR" sz="3600" dirty="0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4572000" y="1714500"/>
          <a:ext cx="10715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Jednadžba" r:id="rId3" imgW="368300" imgH="419100" progId="Equation.3">
                  <p:embed/>
                </p:oleObj>
              </mc:Choice>
              <mc:Fallback>
                <p:oleObj name="Jednadžba" r:id="rId3" imgW="3683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107156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1357313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hr-HR" sz="1200" i="1" dirty="0"/>
          </a:p>
          <a:p>
            <a:pPr algn="ctr" eaLnBrk="0" hangingPunct="0"/>
            <a:endParaRPr lang="hr-HR" b="1" dirty="0">
              <a:cs typeface="Times New Roman" pitchFamily="18" charset="0"/>
            </a:endParaRPr>
          </a:p>
          <a:p>
            <a:pPr eaLnBrk="0" hangingPunct="0"/>
            <a:r>
              <a:rPr lang="hr-HR" sz="2000" b="1" dirty="0">
                <a:cs typeface="Times New Roman" pitchFamily="18" charset="0"/>
              </a:rPr>
              <a:t>                                             </a:t>
            </a:r>
            <a:r>
              <a:rPr lang="hr-HR" sz="3600" b="1" dirty="0" err="1">
                <a:cs typeface="Times New Roman" pitchFamily="18" charset="0"/>
              </a:rPr>
              <a:t>L</a:t>
            </a:r>
            <a:r>
              <a:rPr lang="hr-HR" sz="3600" b="1" baseline="-30000" dirty="0" err="1">
                <a:cs typeface="Times New Roman" pitchFamily="18" charset="0"/>
              </a:rPr>
              <a:t>max</a:t>
            </a:r>
            <a:r>
              <a:rPr lang="hr-HR" sz="3600" b="1" baseline="-30000" dirty="0">
                <a:cs typeface="Times New Roman" pitchFamily="18" charset="0"/>
              </a:rPr>
              <a:t> </a:t>
            </a:r>
            <a:r>
              <a:rPr lang="hr-HR" sz="3600" b="1" dirty="0">
                <a:cs typeface="Times New Roman" pitchFamily="18" charset="0"/>
              </a:rPr>
              <a:t> =  </a:t>
            </a:r>
            <a:endParaRPr lang="hr-HR" sz="3600" dirty="0"/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1500188" y="3000375"/>
            <a:ext cx="585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hr-HR" sz="2800" b="1">
                <a:cs typeface="Times New Roman" pitchFamily="18" charset="0"/>
              </a:rPr>
              <a:t>  </a:t>
            </a:r>
            <a:r>
              <a:rPr lang="hr-HR" sz="4000">
                <a:cs typeface="Times New Roman" pitchFamily="18" charset="0"/>
              </a:rPr>
              <a:t>L</a:t>
            </a:r>
            <a:r>
              <a:rPr lang="hr-HR" sz="4000" baseline="-30000">
                <a:cs typeface="Times New Roman" pitchFamily="18" charset="0"/>
              </a:rPr>
              <a:t>max </a:t>
            </a:r>
            <a:r>
              <a:rPr lang="hr-HR" sz="4000">
                <a:cs typeface="Times New Roman" pitchFamily="18" charset="0"/>
              </a:rPr>
              <a:t> =</a:t>
            </a:r>
            <a:r>
              <a:rPr lang="hr-HR" sz="3200">
                <a:cs typeface="Times New Roman" pitchFamily="18" charset="0"/>
              </a:rPr>
              <a:t>  </a:t>
            </a:r>
            <a:endParaRPr lang="hr-HR" sz="320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314700" y="2932113"/>
          <a:ext cx="50736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Jednadžba" r:id="rId5" imgW="2260600" imgH="419100" progId="Equation.3">
                  <p:embed/>
                </p:oleObj>
              </mc:Choice>
              <mc:Fallback>
                <p:oleObj name="Jednadžba" r:id="rId5" imgW="22606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932113"/>
                        <a:ext cx="507365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hr-HR" sz="4800" i="1">
                <a:solidFill>
                  <a:srgbClr val="CC0099"/>
                </a:solidFill>
                <a:latin typeface="Palatino Linotype" pitchFamily="18" charset="0"/>
              </a:rPr>
              <a:t>Hvala na pažnji! </a:t>
            </a:r>
          </a:p>
          <a:p>
            <a:pPr algn="ctr">
              <a:buFontTx/>
              <a:buNone/>
            </a:pPr>
            <a:endParaRPr lang="hr-HR" sz="4800" i="1">
              <a:solidFill>
                <a:srgbClr val="CC0099"/>
              </a:solidFill>
              <a:latin typeface="Palatino Linotype" pitchFamily="18" charset="0"/>
            </a:endParaRPr>
          </a:p>
          <a:p>
            <a:pPr algn="ctr">
              <a:buFontTx/>
              <a:buNone/>
            </a:pPr>
            <a:r>
              <a:rPr lang="hr-HR" sz="4800" i="1">
                <a:solidFill>
                  <a:srgbClr val="CC0099"/>
                </a:solidFill>
                <a:latin typeface="Palatino Linotype" pitchFamily="18" charset="0"/>
              </a:rPr>
              <a:t>Sretno s učenjem!!!!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01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99345"/>
              </p:ext>
            </p:extLst>
          </p:nvPr>
        </p:nvGraphicFramePr>
        <p:xfrm>
          <a:off x="179388" y="1125538"/>
          <a:ext cx="8785225" cy="5641970"/>
        </p:xfrm>
        <a:graphic>
          <a:graphicData uri="http://schemas.openxmlformats.org/drawingml/2006/table">
            <a:tbl>
              <a:tblPr/>
              <a:tblGrid>
                <a:gridCol w="432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prije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nakon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Račun za namiru kod središnje banke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Rezerva likvidnosti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Višak likvidnosti (višak rezervi)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Izdvojena obvezna pričuva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Odobreni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12.200.000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Oročeni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Primljeni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Kapital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226" name="Pravokutnik 3"/>
          <p:cNvSpPr>
            <a:spLocks noChangeArrowheads="1"/>
          </p:cNvSpPr>
          <p:nvPr/>
        </p:nvSpPr>
        <p:spPr bwMode="auto">
          <a:xfrm>
            <a:off x="214313" y="428625"/>
            <a:ext cx="218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Zadatak 1.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01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89100"/>
              </p:ext>
            </p:extLst>
          </p:nvPr>
        </p:nvGraphicFramePr>
        <p:xfrm>
          <a:off x="179388" y="1125538"/>
          <a:ext cx="8785225" cy="5641970"/>
        </p:xfrm>
        <a:graphic>
          <a:graphicData uri="http://schemas.openxmlformats.org/drawingml/2006/table">
            <a:tbl>
              <a:tblPr/>
              <a:tblGrid>
                <a:gridCol w="432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prije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Stanje nakon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povećanja depozita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Račun za namiru kod središnje banke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844.000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Rezerva likvidnosti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Višak likvidnosti (višak rezervi)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Izdvojena obvezna pričuva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Odobreni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AKTIVA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12.200.000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Prekonoćni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depoziti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(po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viđenju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Oročeni depoziti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Primljeni krediti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Kapital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3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PASIVA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18.600.000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18.800.000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250" name="Pravokutnik 3"/>
          <p:cNvSpPr>
            <a:spLocks noChangeArrowheads="1"/>
          </p:cNvSpPr>
          <p:nvPr/>
        </p:nvSpPr>
        <p:spPr bwMode="auto">
          <a:xfrm>
            <a:off x="214313" y="428625"/>
            <a:ext cx="218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Zadatak 1.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b="1" dirty="0"/>
              <a:t>Statički kreditni potencijal banke (1) </a:t>
            </a:r>
          </a:p>
          <a:p>
            <a:pPr eaLnBrk="1" hangingPunct="1">
              <a:buFontTx/>
              <a:buNone/>
            </a:pP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Tx/>
              <a:buNone/>
            </a:pPr>
            <a:r>
              <a:rPr lang="hr-HR" dirty="0"/>
              <a:t>	</a:t>
            </a:r>
            <a:r>
              <a:rPr lang="hr-HR" sz="2800" b="1" dirty="0" err="1">
                <a:solidFill>
                  <a:srgbClr val="000000"/>
                </a:solidFill>
              </a:rPr>
              <a:t>LP</a:t>
            </a:r>
            <a:r>
              <a:rPr lang="hr-HR" sz="2800" b="1" baseline="-25000" dirty="0" err="1">
                <a:solidFill>
                  <a:srgbClr val="000000"/>
                </a:solidFill>
              </a:rPr>
              <a:t>s</a:t>
            </a:r>
            <a:r>
              <a:rPr lang="hr-HR" sz="2800" b="1" dirty="0">
                <a:solidFill>
                  <a:srgbClr val="000000"/>
                </a:solidFill>
              </a:rPr>
              <a:t> = (1- q - r)*DD + (1- q)*TD + B + K - S</a:t>
            </a:r>
          </a:p>
          <a:p>
            <a:pPr algn="ctr" eaLnBrk="1" hangingPunct="1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Tx/>
              <a:buNone/>
            </a:pPr>
            <a:endParaRPr lang="hr-HR" sz="28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Tx/>
              <a:buNone/>
            </a:pPr>
            <a:endParaRPr lang="hr-HR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Tx/>
              <a:buNone/>
            </a:pPr>
            <a:r>
              <a:rPr lang="hr-HR" sz="2400" b="1" dirty="0" err="1">
                <a:solidFill>
                  <a:srgbClr val="000000"/>
                </a:solidFill>
              </a:rPr>
              <a:t>LP</a:t>
            </a:r>
            <a:r>
              <a:rPr lang="hr-HR" sz="2400" b="1" baseline="-25000" dirty="0" err="1">
                <a:solidFill>
                  <a:srgbClr val="000000"/>
                </a:solidFill>
              </a:rPr>
              <a:t>s</a:t>
            </a:r>
            <a:r>
              <a:rPr lang="hr-HR" sz="2400" dirty="0"/>
              <a:t> = (1-0,08-0,10)*6.800.000+(1-0,08)*5.400.000</a:t>
            </a:r>
          </a:p>
          <a:p>
            <a:pPr eaLnBrk="1" hangingPunct="1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Tx/>
              <a:buNone/>
            </a:pPr>
            <a:r>
              <a:rPr lang="hr-HR" sz="2400" dirty="0"/>
              <a:t>       +1.500.000+5.100.000-0 = </a:t>
            </a:r>
            <a:r>
              <a:rPr lang="hr-HR" sz="2400" b="1" i="1" dirty="0">
                <a:solidFill>
                  <a:srgbClr val="FF0000"/>
                </a:solidFill>
              </a:rPr>
              <a:t>17.144.000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b="1" dirty="0"/>
              <a:t>Statički kreditni potencijal banke (2)</a:t>
            </a:r>
          </a:p>
          <a:p>
            <a:pPr eaLnBrk="1" hangingPunct="1">
              <a:buFontTx/>
              <a:buNone/>
              <a:defRPr/>
            </a:pPr>
            <a:endParaRPr lang="hr-HR" b="1" dirty="0"/>
          </a:p>
          <a:p>
            <a:pPr algn="ctr" eaLnBrk="1" hangingPunct="1">
              <a:buFontTx/>
              <a:buNone/>
              <a:defRPr/>
            </a:pPr>
            <a:r>
              <a:rPr lang="hr-HR" b="1" dirty="0"/>
              <a:t>		 </a:t>
            </a:r>
            <a:r>
              <a:rPr lang="hr-HR" b="1" kern="1200" dirty="0" err="1">
                <a:solidFill>
                  <a:prstClr val="black"/>
                </a:solidFill>
              </a:rPr>
              <a:t>LP</a:t>
            </a:r>
            <a:r>
              <a:rPr lang="hr-HR" b="1" kern="1200" baseline="-25000" dirty="0" err="1">
                <a:solidFill>
                  <a:prstClr val="black"/>
                </a:solidFill>
              </a:rPr>
              <a:t>s</a:t>
            </a:r>
            <a:r>
              <a:rPr lang="hr-HR" b="1" dirty="0"/>
              <a:t> = L + E</a:t>
            </a:r>
          </a:p>
          <a:p>
            <a:pPr eaLnBrk="1" hangingPunct="1">
              <a:buFontTx/>
              <a:buNone/>
              <a:defRPr/>
            </a:pPr>
            <a:endParaRPr lang="hr-HR" dirty="0"/>
          </a:p>
          <a:p>
            <a:pPr eaLnBrk="1" hangingPunct="1">
              <a:buFontTx/>
              <a:buNone/>
              <a:defRPr/>
            </a:pPr>
            <a:r>
              <a:rPr lang="hr-HR" sz="2800" dirty="0"/>
              <a:t>L- iznos ranije odobrenih kredita</a:t>
            </a:r>
          </a:p>
          <a:p>
            <a:pPr eaLnBrk="1" hangingPunct="1">
              <a:buFontTx/>
              <a:buNone/>
              <a:defRPr/>
            </a:pPr>
            <a:r>
              <a:rPr lang="hr-HR" sz="2800" dirty="0"/>
              <a:t>E- iznos viška likvidnosti</a:t>
            </a:r>
          </a:p>
          <a:p>
            <a:pPr eaLnBrk="1" hangingPunct="1">
              <a:buFontTx/>
              <a:buNone/>
              <a:defRPr/>
            </a:pPr>
            <a:endParaRPr lang="hr-HR" sz="2800" dirty="0"/>
          </a:p>
          <a:p>
            <a:pPr eaLnBrk="1" hangingPunct="1">
              <a:buFontTx/>
              <a:buNone/>
              <a:defRPr/>
            </a:pPr>
            <a:r>
              <a:rPr lang="hr-HR" sz="2800" b="1" kern="1200" dirty="0" err="1">
                <a:solidFill>
                  <a:prstClr val="black"/>
                </a:solidFill>
              </a:rPr>
              <a:t>LP</a:t>
            </a:r>
            <a:r>
              <a:rPr lang="hr-HR" sz="2800" b="1" kern="1200" baseline="-25000" dirty="0" err="1">
                <a:solidFill>
                  <a:prstClr val="black"/>
                </a:solidFill>
              </a:rPr>
              <a:t>s</a:t>
            </a:r>
            <a:r>
              <a:rPr lang="hr-HR" sz="2800" b="1" kern="1200" baseline="-25000" dirty="0">
                <a:solidFill>
                  <a:prstClr val="black"/>
                </a:solidFill>
              </a:rPr>
              <a:t> </a:t>
            </a:r>
            <a:r>
              <a:rPr lang="hr-HR" sz="2800" dirty="0"/>
              <a:t>= 16.980.000 + 164.000 =</a:t>
            </a:r>
            <a:r>
              <a:rPr lang="hr-HR" sz="2800" b="1" i="1" dirty="0">
                <a:solidFill>
                  <a:srgbClr val="FF0000"/>
                </a:solidFill>
              </a:rPr>
              <a:t>17.144.000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1562</TotalTime>
  <Words>4576</Words>
  <Application>Microsoft Office PowerPoint</Application>
  <PresentationFormat>Prikaz na zaslonu (4:3)</PresentationFormat>
  <Paragraphs>2020</Paragraphs>
  <Slides>57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57</vt:i4>
      </vt:variant>
    </vt:vector>
  </HeadingPairs>
  <TitlesOfParts>
    <vt:vector size="62" baseType="lpstr">
      <vt:lpstr>Arial</vt:lpstr>
      <vt:lpstr>Palatino Linotype</vt:lpstr>
      <vt:lpstr>Times New Roman</vt:lpstr>
      <vt:lpstr>Zadani dizajn</vt:lpstr>
      <vt:lpstr>Jednadžba</vt:lpstr>
      <vt:lpstr>Sveučilište u Zagrebu Ekonomski fakultet</vt:lpstr>
      <vt:lpstr>Zadatak 1.   Stopa obvezne rezerve iznosi 8%, a stopa rezerve likvidnosti 10%. Izračunajte visinu statičkog kreditnog potencijala banke nakon povećanja prekonoćnih depozita (na transakcijskom računu*) za 200.000 eura. Promjene prikažite u bilanci Komercijalne banke Mediteran d.d.  * iste promjene u bilanci će biti i ukoliko se povećaju prekonoćni depoziti na štednim računima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Zadatak 2.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Dinamički kreditni potencijal</vt:lpstr>
      <vt:lpstr>PowerPoint prezentacija</vt:lpstr>
      <vt:lpstr>Kumulativno povećanje kredita</vt:lpstr>
      <vt:lpstr>PowerPoint prezentacija</vt:lpstr>
      <vt:lpstr>Zadatak 3.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Dinamički kreditni potencijal</vt:lpstr>
      <vt:lpstr>Zadatak 4.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Dinamički kreditni potencijal</vt:lpstr>
      <vt:lpstr>Zadatak 5.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Zadatak 6.</vt:lpstr>
      <vt:lpstr>PowerPoint prezentacija</vt:lpstr>
      <vt:lpstr>PowerPoint prezentacija</vt:lpstr>
      <vt:lpstr>PowerPoint prezentacija</vt:lpstr>
      <vt:lpstr>Zadatak 7.</vt:lpstr>
      <vt:lpstr>Maksimalni iznos kredita</vt:lpstr>
      <vt:lpstr>PowerPoint prezentacija</vt:lpstr>
    </vt:vector>
  </TitlesOfParts>
  <Company>BetasIRC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Sveučilište u Zagrebu Ekonomski fakultet</dc:title>
  <dc:creator>Martina</dc:creator>
  <cp:lastModifiedBy>Martina</cp:lastModifiedBy>
  <cp:revision>76</cp:revision>
  <dcterms:created xsi:type="dcterms:W3CDTF">2009-10-03T14:02:17Z</dcterms:created>
  <dcterms:modified xsi:type="dcterms:W3CDTF">2023-11-12T17:31:06Z</dcterms:modified>
</cp:coreProperties>
</file>